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aven Pro" panose="020B0604020202020204" charset="0"/>
      <p:regular r:id="rId28"/>
      <p:bold r:id="rId29"/>
    </p:embeddedFon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114AEF-193A-442F-9C88-948BDCABB0B6}">
  <a:tblStyle styleId="{2B114AEF-193A-442F-9C88-948BDCABB0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51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4f15d08578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24f15d08578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4f11e1472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4f11e1472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4f11e1472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4f11e1472d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4f11e1472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4f11e1472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f11e1472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4f11e1472d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4f0b67db83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g24f0b67db83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4f0b67db83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24f0b67db83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4f0b67db83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0" name="Google Shape;970;g24f0b67db83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4f0b67db83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24f0b67db83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4f15d08578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24f15d08578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4f15d08578_1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g24f15d08578_1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4f15d0857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24f15d0857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f15d08578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24f15d08578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f15d08578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g24f15d08578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4f15d08578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24f15d08578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4e1f6d0ff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4e1f6d0ff6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4e1f6d0f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4e1f6d0f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4e1f6d0ff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4e1f6d0ff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4e1f6d0f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4e1f6d0f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79" name="Google Shape;279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86" name="Google Shape;286;p15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87" name="Google Shape;287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90" name="Google Shape;290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9" name="Google Shape;299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15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5" name="Google Shape;305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Google Shape;307;p1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8" name="Google Shape;308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1" name="Google Shape;311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" name="Google Shape;312;p1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13" name="Google Shape;313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5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5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6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326" name="Google Shape;326;p1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27" name="Google Shape;327;p1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1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30" name="Google Shape;330;p1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" name="Google Shape;333;p1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34" name="Google Shape;334;p1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8" name="Google Shape;338;p16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39" name="Google Shape;339;p1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40" name="Google Shape;340;p1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1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43" name="Google Shape;343;p1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47" name="Google Shape;347;p1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1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52" name="Google Shape;352;p1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7" name="Google Shape;357;p1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1" name="Google Shape;361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1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9" name="Google Shape;369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Google Shape;371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9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0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383" name="Google Shape;383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20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387" name="Google Shape;387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1" name="Google Shape;391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3" name="Google Shape;393;p20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97" name="Google Shape;39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1" name="Google Shape;401;p21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05" name="Google Shape;405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22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1" name="Google Shape;411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7" name="Google Shape;427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2" name="Google Shape;442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2" name="Google Shape;482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7" name="Google Shape;487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2" name="Google Shape;502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" name="Google Shape;531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6" name="Google Shape;536;p23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2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2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47" name="Google Shape;547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1" name="Google Shape;551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54" name="Google Shape;554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" name="Google Shape;557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" name="Google Shape;561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562" name="Google Shape;562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567" name="Google Shape;567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2" name="Google Shape;572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573" name="Google Shape;573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5" name="Google Shape;575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576" name="Google Shape;576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9" name="Google Shape;579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0" name="Google Shape;580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581" name="Google Shape;581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3" name="Google Shape;583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27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8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94" name="Google Shape;594;p2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5" name="Google Shape;595;p2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" name="Google Shape;597;p2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98" name="Google Shape;598;p2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2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02" name="Google Shape;602;p2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6" name="Google Shape;606;p28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607" name="Google Shape;607;p2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08" name="Google Shape;608;p2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0" name="Google Shape;610;p2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11" name="Google Shape;611;p2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4" name="Google Shape;614;p2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615" name="Google Shape;615;p2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9" name="Google Shape;619;p2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620" name="Google Shape;620;p2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5" name="Google Shape;625;p2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29" name="Google Shape;629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3" name="Google Shape;633;p29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4" name="Google Shape;634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37" name="Google Shape;637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43" name="Google Shape;643;p3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1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7" name="Google Shape;647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2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650" name="Google Shape;650;p32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651" name="Google Shape;651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32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655" name="Google Shape;655;p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659" name="Google Shape;659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1" name="Google Shape;661;p32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2" name="Google Shape;662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65" name="Google Shape;665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3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9" name="Google Shape;669;p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70" name="Google Shape;670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34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673" name="Google Shape;673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34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5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679" name="Google Shape;679;p35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680" name="Google Shape;680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35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685" name="Google Shape;685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35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691" name="Google Shape;691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5" name="Google Shape;695;p35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696" name="Google Shape;696;p3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9" name="Google Shape;699;p35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700" name="Google Shape;700;p35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5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5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p35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706" name="Google Shape;706;p35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5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5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0" name="Google Shape;710;p35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711" name="Google Shape;711;p3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5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5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4" name="Google Shape;714;p35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715" name="Google Shape;715;p35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5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" name="Google Shape;720;p35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721" name="Google Shape;721;p3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5" name="Google Shape;725;p35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726" name="Google Shape;726;p35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35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731" name="Google Shape;731;p3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4" name="Google Shape;734;p35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735" name="Google Shape;735;p35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9" name="Google Shape;739;p35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740" name="Google Shape;740;p35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4" name="Google Shape;744;p35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745" name="Google Shape;745;p35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0" name="Google Shape;750;p35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751" name="Google Shape;751;p3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5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5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5" name="Google Shape;755;p35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756" name="Google Shape;756;p35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35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760" name="Google Shape;760;p35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4" name="Google Shape;764;p35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765" name="Google Shape;765;p35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0" name="Google Shape;770;p35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771" name="Google Shape;771;p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5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35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776" name="Google Shape;776;p35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9" name="Google Shape;779;p35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780" name="Google Shape;780;p35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5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5" name="Google Shape;785;p35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786" name="Google Shape;786;p35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0" name="Google Shape;790;p35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791" name="Google Shape;791;p3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5" name="Google Shape;795;p35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796" name="Google Shape;796;p35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35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800" name="Google Shape;800;p35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4" name="Google Shape;804;p35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35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6" name="Google Shape;806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43" name="Google Shape;5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44" name="Google Shape;544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winfoundation.org/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darwinfoundation.org/images/climate/climate_puerto-ayora.cs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3131"/>
              <a:buNone/>
            </a:pPr>
            <a:r>
              <a:rPr lang="es" sz="2750">
                <a:solidFill>
                  <a:schemeClr val="dk2"/>
                </a:solidFill>
              </a:rPr>
              <a:t>Caso de estudio: Pronóstico del fenómeno del Niño en Puerto Ayora, Galápagos </a:t>
            </a:r>
            <a:br>
              <a:rPr lang="e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814" name="Google Shape;814;p37"/>
          <p:cNvSpPr txBox="1">
            <a:spLocks noGrp="1"/>
          </p:cNvSpPr>
          <p:nvPr>
            <p:ph type="body" idx="1"/>
          </p:nvPr>
        </p:nvSpPr>
        <p:spPr>
          <a:xfrm>
            <a:off x="5143500" y="2000719"/>
            <a:ext cx="3407569" cy="124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9965"/>
              <a:buNone/>
            </a:pPr>
            <a:r>
              <a:rPr lang="es" sz="1700" b="1"/>
              <a:t>Àlex Macià, Francesc Bellido, Juan Carlos Valera, Manuel Peiró.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 b="1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 b="1"/>
              <a:t>Máster en Ciencia de Datos.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 b="1"/>
              <a:t>Universidad de Alicante.</a:t>
            </a:r>
            <a:endParaRPr/>
          </a:p>
        </p:txBody>
      </p:sp>
      <p:pic>
        <p:nvPicPr>
          <p:cNvPr id="815" name="Google Shape;81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274" y="1548346"/>
            <a:ext cx="3949858" cy="290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7"/>
          <p:cNvPicPr preferRelativeResize="0"/>
          <p:nvPr/>
        </p:nvPicPr>
        <p:blipFill rotWithShape="1">
          <a:blip r:embed="rId4">
            <a:alphaModFix/>
          </a:blip>
          <a:srcRect l="50858" t="20024" r="10374" b="14380"/>
          <a:stretch/>
        </p:blipFill>
        <p:spPr>
          <a:xfrm>
            <a:off x="4977648" y="4148681"/>
            <a:ext cx="2248132" cy="79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5780" y="4544925"/>
            <a:ext cx="1871504" cy="3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Temperatura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Ambiente</a:t>
            </a:r>
            <a:endParaRPr/>
          </a:p>
        </p:txBody>
      </p:sp>
      <p:pic>
        <p:nvPicPr>
          <p:cNvPr id="908" name="Google Shape;9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825" y="445975"/>
            <a:ext cx="3384574" cy="23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375" y="1331712"/>
            <a:ext cx="1529450" cy="14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50" y="2889525"/>
            <a:ext cx="8839202" cy="225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Temperatura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Agua y Precipitaciones</a:t>
            </a:r>
            <a:endParaRPr/>
          </a:p>
        </p:txBody>
      </p:sp>
      <p:pic>
        <p:nvPicPr>
          <p:cNvPr id="916" name="Google Shape;9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4425"/>
            <a:ext cx="8839196" cy="219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875" y="783075"/>
            <a:ext cx="3653125" cy="2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47"/>
          <p:cNvSpPr/>
          <p:nvPr/>
        </p:nvSpPr>
        <p:spPr>
          <a:xfrm>
            <a:off x="3676950" y="1862400"/>
            <a:ext cx="1645800" cy="8061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Visualización Humedad, Horas de sol y Nubes</a:t>
            </a:r>
            <a:endParaRPr/>
          </a:p>
        </p:txBody>
      </p:sp>
      <p:pic>
        <p:nvPicPr>
          <p:cNvPr id="924" name="Google Shape;9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650" y="1463775"/>
            <a:ext cx="4659977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48"/>
          <p:cNvSpPr/>
          <p:nvPr/>
        </p:nvSpPr>
        <p:spPr>
          <a:xfrm>
            <a:off x="6815025" y="2488700"/>
            <a:ext cx="1672200" cy="9393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Varianza (ANOVA)</a:t>
            </a:r>
            <a:endParaRPr/>
          </a:p>
        </p:txBody>
      </p:sp>
      <p:sp>
        <p:nvSpPr>
          <p:cNvPr id="931" name="Google Shape;931;p49"/>
          <p:cNvSpPr txBox="1"/>
          <p:nvPr/>
        </p:nvSpPr>
        <p:spPr>
          <a:xfrm>
            <a:off x="432300" y="1382700"/>
            <a:ext cx="8141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Permite determinar si hay diferencias significativas en las variables entre los diferentes fenómenos, lo cual nos ayudará a evaluar si hay efectos estadísticamente significativos asociados con cada fenómeno.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- La estadística </a:t>
            </a:r>
            <a:r>
              <a:rPr lang="es" sz="1300" b="1">
                <a:latin typeface="Nunito"/>
                <a:ea typeface="Nunito"/>
                <a:cs typeface="Nunito"/>
                <a:sym typeface="Nunito"/>
              </a:rPr>
              <a:t>‘F’</a:t>
            </a:r>
            <a:r>
              <a:rPr lang="es" sz="1300">
                <a:latin typeface="Nunito"/>
                <a:ea typeface="Nunito"/>
                <a:cs typeface="Nunito"/>
                <a:sym typeface="Nunito"/>
              </a:rPr>
              <a:t> es una medida de la variabilidad entre los grupos en comparación con la variabilidad dentro de los grupos. Un valor ‘F’ más grande indica una mayor diferencia entre los grupos.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- Un valor </a:t>
            </a:r>
            <a:r>
              <a:rPr lang="es" sz="1300" b="1">
                <a:latin typeface="Nunito"/>
                <a:ea typeface="Nunito"/>
                <a:cs typeface="Nunito"/>
                <a:sym typeface="Nunito"/>
              </a:rPr>
              <a:t>‘p’</a:t>
            </a:r>
            <a:r>
              <a:rPr lang="es" sz="1300">
                <a:latin typeface="Nunito"/>
                <a:ea typeface="Nunito"/>
                <a:cs typeface="Nunito"/>
                <a:sym typeface="Nunito"/>
              </a:rPr>
              <a:t> pequeño </a:t>
            </a:r>
            <a:r>
              <a:rPr lang="es" sz="1300" b="1">
                <a:latin typeface="Nunito"/>
                <a:ea typeface="Nunito"/>
                <a:cs typeface="Nunito"/>
                <a:sym typeface="Nunito"/>
              </a:rPr>
              <a:t>(&lt; 0.05)</a:t>
            </a:r>
            <a:r>
              <a:rPr lang="es" sz="1300">
                <a:latin typeface="Nunito"/>
                <a:ea typeface="Nunito"/>
                <a:cs typeface="Nunito"/>
                <a:sym typeface="Nunito"/>
              </a:rPr>
              <a:t> indica que las diferencias observadas son estadísticamente significativas.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2" name="Google Shape;932;p49"/>
          <p:cNvSpPr/>
          <p:nvPr/>
        </p:nvSpPr>
        <p:spPr>
          <a:xfrm>
            <a:off x="2004650" y="4547400"/>
            <a:ext cx="346500" cy="279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9"/>
          <p:cNvSpPr/>
          <p:nvPr/>
        </p:nvSpPr>
        <p:spPr>
          <a:xfrm>
            <a:off x="2004650" y="4065338"/>
            <a:ext cx="346500" cy="279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4" name="Google Shape;9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200" y="2853875"/>
            <a:ext cx="3126689" cy="2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9"/>
          <p:cNvSpPr/>
          <p:nvPr/>
        </p:nvSpPr>
        <p:spPr>
          <a:xfrm>
            <a:off x="5782325" y="2988375"/>
            <a:ext cx="313200" cy="279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9"/>
          <p:cNvSpPr/>
          <p:nvPr/>
        </p:nvSpPr>
        <p:spPr>
          <a:xfrm>
            <a:off x="5782325" y="4065350"/>
            <a:ext cx="313200" cy="279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9"/>
          <p:cNvSpPr/>
          <p:nvPr/>
        </p:nvSpPr>
        <p:spPr>
          <a:xfrm>
            <a:off x="5782325" y="4547400"/>
            <a:ext cx="313200" cy="279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Proceso de entrenamiento</a:t>
            </a:r>
            <a:endParaRPr/>
          </a:p>
        </p:txBody>
      </p:sp>
      <p:sp>
        <p:nvSpPr>
          <p:cNvPr id="943" name="Google Shape;943;p50"/>
          <p:cNvSpPr txBox="1"/>
          <p:nvPr/>
        </p:nvSpPr>
        <p:spPr>
          <a:xfrm>
            <a:off x="4438650" y="2248675"/>
            <a:ext cx="47484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Probadas variaciones del dataset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completo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sin usar la columna </a:t>
            </a: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sunshine_hours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sin usar la columna </a:t>
            </a: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clouds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solo con filas de 2004 en adelante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eliminando 50% de las filas de transición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4" name="Google Shape;944;p50"/>
          <p:cNvSpPr txBox="1"/>
          <p:nvPr/>
        </p:nvSpPr>
        <p:spPr>
          <a:xfrm>
            <a:off x="603150" y="1514900"/>
            <a:ext cx="4257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Columna </a:t>
            </a: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observation_date</a:t>
            </a: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de fechas a Linux POSIX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Formato numérico, mantiene la secuencialidad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5" name="Google Shape;945;p50"/>
          <p:cNvSpPr txBox="1"/>
          <p:nvPr/>
        </p:nvSpPr>
        <p:spPr>
          <a:xfrm>
            <a:off x="603150" y="2308400"/>
            <a:ext cx="32982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Probados distintos algoritmos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SVC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DecisionTree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LogisticRegression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6" name="Google Shape;946;p50"/>
          <p:cNvSpPr txBox="1"/>
          <p:nvPr/>
        </p:nvSpPr>
        <p:spPr>
          <a:xfrm>
            <a:off x="603150" y="3391100"/>
            <a:ext cx="34791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Probados distintos escalados en los datos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Sin escalar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StandardScaler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MinMaxScaler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7" name="Google Shape;947;p50"/>
          <p:cNvSpPr txBox="1"/>
          <p:nvPr/>
        </p:nvSpPr>
        <p:spPr>
          <a:xfrm>
            <a:off x="4525900" y="4087400"/>
            <a:ext cx="47484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Validación cruzada con </a:t>
            </a:r>
            <a:r>
              <a:rPr lang="es" sz="1311" b="1" i="1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KFold </a:t>
            </a: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 5 splits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48" name="Google Shape;948;p50"/>
          <p:cNvCxnSpPr>
            <a:stCxn id="949" idx="3"/>
            <a:endCxn id="950" idx="1"/>
          </p:cNvCxnSpPr>
          <p:nvPr/>
        </p:nvCxnSpPr>
        <p:spPr>
          <a:xfrm>
            <a:off x="6592350" y="1824200"/>
            <a:ext cx="3723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9" name="Google Shape;949;p50"/>
          <p:cNvSpPr txBox="1"/>
          <p:nvPr/>
        </p:nvSpPr>
        <p:spPr>
          <a:xfrm>
            <a:off x="5351550" y="1631000"/>
            <a:ext cx="1240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2015-12-31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0" name="Google Shape;950;p50"/>
          <p:cNvSpPr txBox="1"/>
          <p:nvPr/>
        </p:nvSpPr>
        <p:spPr>
          <a:xfrm>
            <a:off x="6964575" y="1631000"/>
            <a:ext cx="1240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1451520000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Resultados del entrenamiento</a:t>
            </a:r>
            <a:endParaRPr/>
          </a:p>
        </p:txBody>
      </p:sp>
      <p:grpSp>
        <p:nvGrpSpPr>
          <p:cNvPr id="956" name="Google Shape;956;p51"/>
          <p:cNvGrpSpPr/>
          <p:nvPr/>
        </p:nvGrpSpPr>
        <p:grpSpPr>
          <a:xfrm>
            <a:off x="485725" y="2037000"/>
            <a:ext cx="8172550" cy="1858709"/>
            <a:chOff x="485725" y="2120538"/>
            <a:chExt cx="8172550" cy="1858709"/>
          </a:xfrm>
        </p:grpSpPr>
        <p:pic>
          <p:nvPicPr>
            <p:cNvPr id="957" name="Google Shape;957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50812" y="2142051"/>
              <a:ext cx="2407463" cy="1815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94987" y="2137666"/>
              <a:ext cx="2354040" cy="1824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5725" y="2120538"/>
              <a:ext cx="2407476" cy="18587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0" name="Google Shape;960;p51"/>
          <p:cNvGrpSpPr/>
          <p:nvPr/>
        </p:nvGrpSpPr>
        <p:grpSpPr>
          <a:xfrm>
            <a:off x="454209" y="4037777"/>
            <a:ext cx="8247454" cy="469258"/>
            <a:chOff x="454209" y="4037777"/>
            <a:chExt cx="8247454" cy="469258"/>
          </a:xfrm>
        </p:grpSpPr>
        <p:pic>
          <p:nvPicPr>
            <p:cNvPr id="961" name="Google Shape;961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55400" y="4037781"/>
              <a:ext cx="2433194" cy="46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07413" y="4037777"/>
              <a:ext cx="2494250" cy="469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4209" y="4037781"/>
              <a:ext cx="2470528" cy="46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4" name="Google Shape;964;p51"/>
          <p:cNvGrpSpPr/>
          <p:nvPr/>
        </p:nvGrpSpPr>
        <p:grpSpPr>
          <a:xfrm>
            <a:off x="1069063" y="1420688"/>
            <a:ext cx="7728275" cy="474250"/>
            <a:chOff x="1069063" y="1627463"/>
            <a:chExt cx="7728275" cy="474250"/>
          </a:xfrm>
        </p:grpSpPr>
        <p:sp>
          <p:nvSpPr>
            <p:cNvPr id="965" name="Google Shape;965;p51"/>
            <p:cNvSpPr txBox="1"/>
            <p:nvPr/>
          </p:nvSpPr>
          <p:spPr>
            <a:xfrm>
              <a:off x="1069063" y="1627463"/>
              <a:ext cx="12408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11"/>
                <a:buFont typeface="Arial"/>
                <a:buNone/>
              </a:pPr>
              <a:r>
                <a:rPr lang="es" sz="1811" b="1" i="0" u="none" strike="noStrike" cap="none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SVC</a:t>
              </a:r>
              <a:endParaRPr sz="18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66" name="Google Shape;966;p51"/>
            <p:cNvSpPr txBox="1"/>
            <p:nvPr/>
          </p:nvSpPr>
          <p:spPr>
            <a:xfrm>
              <a:off x="3650699" y="1636025"/>
              <a:ext cx="18426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11"/>
                <a:buFont typeface="Arial"/>
                <a:buNone/>
              </a:pPr>
              <a:r>
                <a:rPr lang="es" sz="1811" b="1" i="0" u="none" strike="noStrike" cap="none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DecisionTree</a:t>
              </a:r>
              <a:endParaRPr sz="18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67" name="Google Shape;967;p51"/>
            <p:cNvSpPr txBox="1"/>
            <p:nvPr/>
          </p:nvSpPr>
          <p:spPr>
            <a:xfrm>
              <a:off x="6111738" y="1638213"/>
              <a:ext cx="26856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11"/>
                <a:buFont typeface="Arial"/>
                <a:buNone/>
              </a:pPr>
              <a:r>
                <a:rPr lang="es" sz="1811" b="1" i="0" u="none" strike="noStrike" cap="none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LogisticRegression</a:t>
              </a:r>
              <a:endParaRPr sz="18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360"/>
              <a:buNone/>
            </a:pPr>
            <a:r>
              <a:rPr lang="es" sz="3133"/>
              <a:t>Predicción de un rango temporal</a:t>
            </a:r>
            <a:br>
              <a:rPr lang="es"/>
            </a:br>
            <a:r>
              <a:rPr lang="es" sz="2577" b="0"/>
              <a:t>del fenómeno del Niño en el año 2023</a:t>
            </a:r>
            <a:endParaRPr sz="2577" b="0"/>
          </a:p>
        </p:txBody>
      </p:sp>
      <p:sp>
        <p:nvSpPr>
          <p:cNvPr id="973" name="Google Shape;973;p52"/>
          <p:cNvSpPr txBox="1"/>
          <p:nvPr/>
        </p:nvSpPr>
        <p:spPr>
          <a:xfrm>
            <a:off x="676725" y="1597875"/>
            <a:ext cx="40893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Probamos a clasificar con los datos más recientes que tenemos para validar los mejores modelos: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4" name="Google Shape;974;p52"/>
          <p:cNvSpPr txBox="1"/>
          <p:nvPr/>
        </p:nvSpPr>
        <p:spPr>
          <a:xfrm>
            <a:off x="5808475" y="1713963"/>
            <a:ext cx="2088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Enero 2023 - Abril 2023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5" name="Google Shape;975;p52"/>
          <p:cNvSpPr txBox="1"/>
          <p:nvPr/>
        </p:nvSpPr>
        <p:spPr>
          <a:xfrm>
            <a:off x="676725" y="2457275"/>
            <a:ext cx="4287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 este periodo no hay ocurrencias del fenómeno del Niño, pero sí de la Niña y de transición entre ambos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976" name="Google Shape;976;p52"/>
          <p:cNvGraphicFramePr/>
          <p:nvPr/>
        </p:nvGraphicFramePr>
        <p:xfrm>
          <a:off x="52386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{2B114AEF-193A-442F-9C88-948BDCABB0B6}</a:tableStyleId>
              </a:tblPr>
              <a:tblGrid>
                <a:gridCol w="10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lt1"/>
                          </a:solidFill>
                        </a:rPr>
                        <a:t>Transición</a:t>
                      </a:r>
                      <a:endParaRPr sz="13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54000" marR="54000" marT="54000" marB="54000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lt1"/>
                          </a:solidFill>
                        </a:rPr>
                        <a:t>Niño</a:t>
                      </a:r>
                      <a:endParaRPr sz="13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54000" marR="54000" marT="54000" marB="54000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chemeClr val="lt1"/>
                          </a:solidFill>
                        </a:rPr>
                        <a:t>Niña</a:t>
                      </a:r>
                      <a:endParaRPr sz="13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54000" marR="54000" marT="54000" marB="54000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/>
                        <a:t>77</a:t>
                      </a:r>
                      <a:endParaRPr sz="1300" u="none" strike="noStrike" cap="none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/>
                        <a:t>0</a:t>
                      </a:r>
                      <a:endParaRPr sz="1300" u="none" strike="noStrike" cap="none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strike="noStrike" cap="none"/>
                        <a:t>43</a:t>
                      </a:r>
                      <a:endParaRPr sz="1300" u="none" strike="noStrike" cap="none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7" name="Google Shape;977;p52"/>
          <p:cNvSpPr txBox="1"/>
          <p:nvPr/>
        </p:nvSpPr>
        <p:spPr>
          <a:xfrm>
            <a:off x="5808475" y="2082838"/>
            <a:ext cx="20889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</a:pPr>
            <a:r>
              <a:rPr lang="es" sz="13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Ocurrencias en el rango:</a:t>
            </a:r>
            <a:endParaRPr sz="13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78" name="Google Shape;978;p52"/>
          <p:cNvCxnSpPr>
            <a:stCxn id="973" idx="3"/>
            <a:endCxn id="974" idx="1"/>
          </p:cNvCxnSpPr>
          <p:nvPr/>
        </p:nvCxnSpPr>
        <p:spPr>
          <a:xfrm>
            <a:off x="4766025" y="1907175"/>
            <a:ext cx="10425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79" name="Google Shape;97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7635" y="3654934"/>
            <a:ext cx="1145774" cy="106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4447" y="3652900"/>
            <a:ext cx="1145776" cy="10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52"/>
          <p:cNvSpPr txBox="1"/>
          <p:nvPr/>
        </p:nvSpPr>
        <p:spPr>
          <a:xfrm>
            <a:off x="1659224" y="3200300"/>
            <a:ext cx="18426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1"/>
              <a:buFont typeface="Arial"/>
              <a:buNone/>
            </a:pPr>
            <a:r>
              <a:rPr lang="es" sz="18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DecisionTree</a:t>
            </a:r>
            <a:endParaRPr sz="18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2" name="Google Shape;982;p52"/>
          <p:cNvSpPr txBox="1"/>
          <p:nvPr/>
        </p:nvSpPr>
        <p:spPr>
          <a:xfrm>
            <a:off x="4571988" y="3200288"/>
            <a:ext cx="26856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11"/>
              <a:buFont typeface="Arial"/>
              <a:buNone/>
            </a:pPr>
            <a:r>
              <a:rPr lang="es" sz="1811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LogisticRegression</a:t>
            </a:r>
            <a:endParaRPr sz="1811" b="1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3" name="Google Shape;983;p52"/>
          <p:cNvSpPr/>
          <p:nvPr/>
        </p:nvSpPr>
        <p:spPr>
          <a:xfrm>
            <a:off x="6436056" y="3865248"/>
            <a:ext cx="470700" cy="531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4" name="Google Shape;98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1838" y="3865201"/>
            <a:ext cx="531694" cy="531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Conclusiones tras la clasificación</a:t>
            </a:r>
            <a:endParaRPr/>
          </a:p>
        </p:txBody>
      </p:sp>
      <p:sp>
        <p:nvSpPr>
          <p:cNvPr id="990" name="Google Shape;990;p53"/>
          <p:cNvSpPr txBox="1"/>
          <p:nvPr/>
        </p:nvSpPr>
        <p:spPr>
          <a:xfrm>
            <a:off x="642000" y="1494500"/>
            <a:ext cx="7979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87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2004 mejor en todos los modelos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Los patrones exactos han cambiado con el tiempo y por eso los datos muy antiguos complican las predicciones modernas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El modelo que mejor ha desempeñado es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Árbol de decisión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 dejando solo filas de 2004 o posterior, con todas las columnas originales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Poda: profundidad máxima 10 y cantidad máxima de nodos hoja 10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Datos sin escalar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El árbol de decisión entrenado explica los parámetros que más influyen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marR="0" lvl="1" indent="-31184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min_air_temp y humidity</a:t>
            </a:r>
            <a:endParaRPr sz="1311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1" name="Google Shape;99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6827" y="3277250"/>
            <a:ext cx="2230800" cy="1568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53"/>
          <p:cNvCxnSpPr/>
          <p:nvPr/>
        </p:nvCxnSpPr>
        <p:spPr>
          <a:xfrm>
            <a:off x="3590000" y="3781050"/>
            <a:ext cx="36612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998" name="Google Shape;998;p54"/>
          <p:cNvSpPr txBox="1">
            <a:spLocks noGrp="1"/>
          </p:cNvSpPr>
          <p:nvPr>
            <p:ph type="body" idx="1"/>
          </p:nvPr>
        </p:nvSpPr>
        <p:spPr>
          <a:xfrm>
            <a:off x="746234" y="1891862"/>
            <a:ext cx="7588066" cy="26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800"/>
              <a:t>Total veracidad de los datos para el procesado, comprobando los fenómenos meteorológicos.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800"/>
              <a:t>Complejidad en cuanto a computación del SVC, mayor elasticidad de Regresión Logística y Árboles de Decisión.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800"/>
              <a:t>Ampliaciones en el estudio de fenómenos meteorológicos y cómo afectan a la zona en concordancia con La Fundación.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800"/>
              <a:t>Estudio en poco tiempo y limitado a los datos recibidos.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004" name="Google Shape;1004;p5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500"/>
              <a:t>Fundación Charles Darwin</a:t>
            </a:r>
            <a:endParaRPr sz="15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https://www.darwinfoundation.org/es/</a:t>
            </a:r>
            <a:endParaRPr sz="15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5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500"/>
              <a:t>Conjunto de datos</a:t>
            </a:r>
            <a:endParaRPr sz="15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500" u="sng">
                <a:solidFill>
                  <a:schemeClr val="hlink"/>
                </a:solidFill>
                <a:hlinkClick r:id="rId4"/>
              </a:rPr>
              <a:t>https://www.darwinfoundation.org/images/climate/climate_puerto-ayora.csv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Índice:</a:t>
            </a:r>
            <a:endParaRPr/>
          </a:p>
        </p:txBody>
      </p:sp>
      <p:sp>
        <p:nvSpPr>
          <p:cNvPr id="823" name="Google Shape;823;p38"/>
          <p:cNvSpPr txBox="1">
            <a:spLocks noGrp="1"/>
          </p:cNvSpPr>
          <p:nvPr>
            <p:ph type="body" idx="1"/>
          </p:nvPr>
        </p:nvSpPr>
        <p:spPr>
          <a:xfrm>
            <a:off x="673178" y="1597875"/>
            <a:ext cx="5979869" cy="31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El Parque Natural de las Islas Galápagos.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El fenómeno del Niño y La Niña.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Introducción de los datos.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Preprocesamiento de los datos.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Visualización y estadísticas de los datos.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Clasificación.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Conclusiones.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2000" b="1"/>
              <a:t>Referencias.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El Parque Natural de Las Islas Galápagos</a:t>
            </a:r>
            <a:endParaRPr/>
          </a:p>
        </p:txBody>
      </p:sp>
      <p:sp>
        <p:nvSpPr>
          <p:cNvPr id="829" name="Google Shape;829;p39"/>
          <p:cNvSpPr txBox="1">
            <a:spLocks noGrp="1"/>
          </p:cNvSpPr>
          <p:nvPr>
            <p:ph type="body" idx="1"/>
          </p:nvPr>
        </p:nvSpPr>
        <p:spPr>
          <a:xfrm>
            <a:off x="589097" y="1450731"/>
            <a:ext cx="7030500" cy="293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 b="1"/>
              <a:t>Parque Natural </a:t>
            </a:r>
            <a:r>
              <a:rPr lang="es" sz="1600"/>
              <a:t>en la costa de </a:t>
            </a:r>
            <a:r>
              <a:rPr lang="es" sz="1600" b="1"/>
              <a:t>Ecuador</a:t>
            </a:r>
            <a:r>
              <a:rPr lang="es" sz="1600"/>
              <a:t> formado por 13 islas.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 b="1"/>
              <a:t>Zona volcánica </a:t>
            </a:r>
            <a:r>
              <a:rPr lang="es" sz="1600"/>
              <a:t>con gran actividad.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/>
              <a:t>Parque Natural desde 1959, y desde 1978 </a:t>
            </a:r>
            <a:r>
              <a:rPr lang="es" sz="1600" b="1"/>
              <a:t>Patrimonio de la Humanidad </a:t>
            </a:r>
            <a:r>
              <a:rPr lang="es" sz="1600"/>
              <a:t>por la UNESCO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/>
              <a:t>Protege una gran cantidad de </a:t>
            </a:r>
            <a:r>
              <a:rPr lang="es" sz="1600" b="1"/>
              <a:t>flora y de fauna</a:t>
            </a:r>
            <a:r>
              <a:rPr lang="es" sz="1600"/>
              <a:t>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/>
              <a:t>Se trabaja en proyectos que incluyen la</a:t>
            </a:r>
            <a:r>
              <a:rPr lang="es" sz="1600" b="1"/>
              <a:t> restauración </a:t>
            </a:r>
            <a:r>
              <a:rPr lang="es" sz="1600"/>
              <a:t>de hábitats naturales, la </a:t>
            </a:r>
            <a:r>
              <a:rPr lang="es" sz="1600" b="1"/>
              <a:t>eliminación</a:t>
            </a:r>
            <a:r>
              <a:rPr lang="es" sz="1600"/>
              <a:t> de especies invasoras y la </a:t>
            </a:r>
            <a:r>
              <a:rPr lang="es" sz="1600" b="1"/>
              <a:t>educación y sensibilización </a:t>
            </a:r>
            <a:r>
              <a:rPr lang="es" sz="1600"/>
              <a:t>sobre la importancia de la conservación ambiental.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600"/>
              <a:t>En estrecha colaboración con la comunidad local para </a:t>
            </a:r>
            <a:r>
              <a:rPr lang="es" sz="1600" b="1"/>
              <a:t>fomentar la sostenibilidad </a:t>
            </a:r>
            <a:r>
              <a:rPr lang="es" sz="1600"/>
              <a:t>y </a:t>
            </a:r>
            <a:r>
              <a:rPr lang="es" sz="1600" b="1"/>
              <a:t>reducir el impacto negativo </a:t>
            </a:r>
            <a:r>
              <a:rPr lang="es" sz="1600"/>
              <a:t>del turismo en las islas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 fenómeno del Niño y La Niña</a:t>
            </a:r>
            <a:endParaRPr/>
          </a:p>
        </p:txBody>
      </p:sp>
      <p:sp>
        <p:nvSpPr>
          <p:cNvPr id="835" name="Google Shape;835;p40"/>
          <p:cNvSpPr txBox="1">
            <a:spLocks noGrp="1"/>
          </p:cNvSpPr>
          <p:nvPr>
            <p:ph type="body" idx="1"/>
          </p:nvPr>
        </p:nvSpPr>
        <p:spPr>
          <a:xfrm>
            <a:off x="220717" y="1597875"/>
            <a:ext cx="8113583" cy="304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386"/>
              <a:buChar char="●"/>
            </a:pPr>
            <a:r>
              <a:rPr lang="es" sz="1400" b="1"/>
              <a:t>Durante El Niño </a:t>
            </a:r>
            <a:r>
              <a:rPr lang="es" sz="1400"/>
              <a:t>las superficies de los océanos sufren un calentamiento más alto de lo normal lo que provoca una humedad más alta teniendo como consecuencias lluvias abundantes en las costas e interior.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386"/>
              <a:buChar char="●"/>
            </a:pPr>
            <a:r>
              <a:rPr lang="es" sz="1400"/>
              <a:t>Puede provocar inundaciones en algunas regiones y sequías en otras, ya que se pueden observar patrones de lluvia intensa y tormentas tropicales en el Pacífico Central y Este, mientras que en otras partes del mundo se experimentan condiciones más secas y cálidas de lo normal.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386"/>
              <a:buChar char="●"/>
            </a:pPr>
            <a:r>
              <a:rPr lang="es" sz="1400"/>
              <a:t>Durante </a:t>
            </a:r>
            <a:r>
              <a:rPr lang="es" sz="1400" b="1"/>
              <a:t>la fase de la Niña</a:t>
            </a:r>
            <a:r>
              <a:rPr lang="es" sz="1400"/>
              <a:t>, las aguas del Pacífico ecuatorial se enfrían, lo que tiene un efecto contrario en el clima, ya que se produce menor humedad de ambiente y una disminución en las precipitaciones.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386"/>
              <a:buChar char="●"/>
            </a:pPr>
            <a:r>
              <a:rPr lang="es" sz="1400"/>
              <a:t>Produce menor humedad de ambiente y una disminución en las precipitaciones, pudiendo presentarse durante un mayor tiempo de duración, lo que puede llegar a causar largos periodos de sequía en las zonas afectadas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El fenómeno del Niño y La Niña en la zona de las Islas Galápagos</a:t>
            </a:r>
            <a:endParaRPr/>
          </a:p>
        </p:txBody>
      </p:sp>
      <p:sp>
        <p:nvSpPr>
          <p:cNvPr id="841" name="Google Shape;841;p41"/>
          <p:cNvSpPr txBox="1">
            <a:spLocks noGrp="1"/>
          </p:cNvSpPr>
          <p:nvPr>
            <p:ph type="body" idx="1"/>
          </p:nvPr>
        </p:nvSpPr>
        <p:spPr>
          <a:xfrm>
            <a:off x="541743" y="1547338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Problemas para el acceso a datos.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Climate.gov, Administración Nacional Oceánica y Atmosférica (NOAA), National Institute of Water and Atmospheric Research (NIWA).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Periodo del fenómeno 1972 al 2022.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Adaptación manual de los datos.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Cámara Nacional de Pescadería (CNP), del Instituto Oceanográfico y Antártico de la Armada del Ecuador y del CIIFEN (Centro Internacional para la Investigación del Fenómeno El Niño), perteneciente al Centro Regional del Clima para el Oeste de Sudamérica (CRC OSA) </a:t>
            </a:r>
            <a:endParaRPr/>
          </a:p>
        </p:txBody>
      </p:sp>
      <p:pic>
        <p:nvPicPr>
          <p:cNvPr id="842" name="Google Shape;84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4841" y="3606974"/>
            <a:ext cx="5515729" cy="146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los datos</a:t>
            </a:r>
            <a:endParaRPr/>
          </a:p>
        </p:txBody>
      </p:sp>
      <p:sp>
        <p:nvSpPr>
          <p:cNvPr id="848" name="Google Shape;848;p42"/>
          <p:cNvSpPr txBox="1">
            <a:spLocks noGrp="1"/>
          </p:cNvSpPr>
          <p:nvPr>
            <p:ph type="body" idx="1"/>
          </p:nvPr>
        </p:nvSpPr>
        <p:spPr>
          <a:xfrm>
            <a:off x="673075" y="1677775"/>
            <a:ext cx="35022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“El Niño”, “La Niña” o días de transición</a:t>
            </a:r>
            <a:endParaRPr/>
          </a:p>
        </p:txBody>
      </p:sp>
      <p:pic>
        <p:nvPicPr>
          <p:cNvPr id="849" name="Google Shape;8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181300"/>
            <a:ext cx="87630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2"/>
          <p:cNvSpPr/>
          <p:nvPr/>
        </p:nvSpPr>
        <p:spPr>
          <a:xfrm>
            <a:off x="408475" y="1679200"/>
            <a:ext cx="264600" cy="423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2"/>
          <p:cNvSpPr txBox="1"/>
          <p:nvPr/>
        </p:nvSpPr>
        <p:spPr>
          <a:xfrm>
            <a:off x="5960400" y="1689475"/>
            <a:ext cx="197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 2004 en adelante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2" name="Google Shape;852;p42"/>
          <p:cNvSpPr/>
          <p:nvPr/>
        </p:nvSpPr>
        <p:spPr>
          <a:xfrm>
            <a:off x="7813575" y="1738988"/>
            <a:ext cx="226800" cy="301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2"/>
          <p:cNvSpPr txBox="1"/>
          <p:nvPr/>
        </p:nvSpPr>
        <p:spPr>
          <a:xfrm>
            <a:off x="5630700" y="718250"/>
            <a:ext cx="314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Nunito"/>
                <a:ea typeface="Nunito"/>
                <a:cs typeface="Nunito"/>
                <a:sym typeface="Nunito"/>
              </a:rPr>
              <a:t>(Desde 1972 hasta abril de 2023)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3"/>
          <p:cNvSpPr txBox="1"/>
          <p:nvPr/>
        </p:nvSpPr>
        <p:spPr>
          <a:xfrm>
            <a:off x="825575" y="1845538"/>
            <a:ext cx="2865000" cy="25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Datos duplicados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Valores ausentes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87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●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Valores anómalos o erróneos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Fecha de observación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Temperatura del aire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Temperatura del mar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Horas de sol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187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11"/>
              <a:buFont typeface="Nunito"/>
              <a:buChar char="○"/>
            </a:pPr>
            <a:r>
              <a:rPr lang="es" sz="131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Cantidad de nubes</a:t>
            </a:r>
            <a:endParaRPr sz="131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9" name="Google Shape;859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Preprocesamiento de datos</a:t>
            </a:r>
            <a:endParaRPr/>
          </a:p>
        </p:txBody>
      </p:sp>
      <p:sp>
        <p:nvSpPr>
          <p:cNvPr id="860" name="Google Shape;860;p43"/>
          <p:cNvSpPr/>
          <p:nvPr/>
        </p:nvSpPr>
        <p:spPr>
          <a:xfrm>
            <a:off x="2700175" y="2191725"/>
            <a:ext cx="198900" cy="224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1" name="Google Shape;8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725" y="1816488"/>
            <a:ext cx="1677350" cy="15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43"/>
          <p:cNvSpPr txBox="1"/>
          <p:nvPr/>
        </p:nvSpPr>
        <p:spPr>
          <a:xfrm>
            <a:off x="4292450" y="1445350"/>
            <a:ext cx="175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latin typeface="Nunito"/>
                <a:ea typeface="Nunito"/>
                <a:cs typeface="Nunito"/>
                <a:sym typeface="Nunito"/>
              </a:rPr>
              <a:t>Valores ausentes</a:t>
            </a:r>
            <a:endParaRPr u="sng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63" name="Google Shape;8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275" y="1925750"/>
            <a:ext cx="224700" cy="2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43"/>
          <p:cNvSpPr/>
          <p:nvPr/>
        </p:nvSpPr>
        <p:spPr>
          <a:xfrm>
            <a:off x="3491875" y="3384375"/>
            <a:ext cx="198900" cy="224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5" name="Google Shape;8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975" y="3159675"/>
            <a:ext cx="224700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975" y="3617550"/>
            <a:ext cx="224700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975" y="3850725"/>
            <a:ext cx="224700" cy="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975" y="4083900"/>
            <a:ext cx="224700" cy="2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9" name="Google Shape;869;p43"/>
          <p:cNvCxnSpPr/>
          <p:nvPr/>
        </p:nvCxnSpPr>
        <p:spPr>
          <a:xfrm>
            <a:off x="3013363" y="2304075"/>
            <a:ext cx="115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0" name="Google Shape;870;p43"/>
          <p:cNvCxnSpPr/>
          <p:nvPr/>
        </p:nvCxnSpPr>
        <p:spPr>
          <a:xfrm rot="10800000" flipH="1">
            <a:off x="3797125" y="3492225"/>
            <a:ext cx="11649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1" name="Google Shape;871;p43"/>
          <p:cNvSpPr txBox="1"/>
          <p:nvPr/>
        </p:nvSpPr>
        <p:spPr>
          <a:xfrm>
            <a:off x="5039487" y="3317033"/>
            <a:ext cx="501218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b="1" dirty="0">
                <a:highlight>
                  <a:srgbClr val="FFFFFF"/>
                </a:highlight>
              </a:rPr>
              <a:t>  min_air_temp             mean_air_temp 	  max_air_temp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2" name="Google Shape;872;p43"/>
          <p:cNvSpPr/>
          <p:nvPr/>
        </p:nvSpPr>
        <p:spPr>
          <a:xfrm rot="-2700000">
            <a:off x="6249833" y="3384295"/>
            <a:ext cx="224860" cy="22486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3"/>
          <p:cNvSpPr/>
          <p:nvPr/>
        </p:nvSpPr>
        <p:spPr>
          <a:xfrm rot="-2700000">
            <a:off x="7698433" y="3384295"/>
            <a:ext cx="224860" cy="22486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4" name="Google Shape;874;p43"/>
          <p:cNvCxnSpPr/>
          <p:nvPr/>
        </p:nvCxnSpPr>
        <p:spPr>
          <a:xfrm rot="10800000" flipH="1">
            <a:off x="5944313" y="2443725"/>
            <a:ext cx="8175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5" name="Google Shape;875;p43"/>
          <p:cNvSpPr txBox="1"/>
          <p:nvPr/>
        </p:nvSpPr>
        <p:spPr>
          <a:xfrm>
            <a:off x="6782075" y="2226650"/>
            <a:ext cx="186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&lt; 5% valores nulos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76" name="Google Shape;876;p43"/>
          <p:cNvCxnSpPr/>
          <p:nvPr/>
        </p:nvCxnSpPr>
        <p:spPr>
          <a:xfrm rot="10800000" flipH="1">
            <a:off x="5924075" y="2970700"/>
            <a:ext cx="84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7" name="Google Shape;877;p43"/>
          <p:cNvSpPr txBox="1"/>
          <p:nvPr/>
        </p:nvSpPr>
        <p:spPr>
          <a:xfrm>
            <a:off x="6782075" y="2782450"/>
            <a:ext cx="1634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63% valores nulos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78" name="Google Shape;878;p43"/>
          <p:cNvCxnSpPr/>
          <p:nvPr/>
        </p:nvCxnSpPr>
        <p:spPr>
          <a:xfrm>
            <a:off x="5944325" y="2154825"/>
            <a:ext cx="0" cy="5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43"/>
          <p:cNvSpPr txBox="1"/>
          <p:nvPr/>
        </p:nvSpPr>
        <p:spPr>
          <a:xfrm>
            <a:off x="6761825" y="1828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Nunito"/>
                <a:ea typeface="Nunito"/>
                <a:cs typeface="Nunito"/>
                <a:sym typeface="Nunito"/>
              </a:rPr>
              <a:t>¿Imputación?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Preprocesamiento de datos</a:t>
            </a: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body" idx="1"/>
          </p:nvPr>
        </p:nvSpPr>
        <p:spPr>
          <a:xfrm>
            <a:off x="1056750" y="1826475"/>
            <a:ext cx="7030500" cy="31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78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10"/>
              <a:buChar char="●"/>
            </a:pPr>
            <a:r>
              <a:rPr lang="es" sz="1310"/>
              <a:t>Transformaciones</a:t>
            </a:r>
            <a:endParaRPr sz="13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1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1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1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110"/>
          </a:p>
          <a:p>
            <a:pPr marL="457200" lvl="0" indent="-31178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10"/>
              <a:buChar char="●"/>
            </a:pPr>
            <a:r>
              <a:rPr lang="es" sz="1310"/>
              <a:t>Imputación KNN</a:t>
            </a:r>
            <a:endParaRPr sz="13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1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70"/>
          </a:p>
        </p:txBody>
      </p:sp>
      <p:pic>
        <p:nvPicPr>
          <p:cNvPr id="886" name="Google Shape;8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352" y="1515377"/>
            <a:ext cx="1916200" cy="12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100" y="1515375"/>
            <a:ext cx="1927462" cy="12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44"/>
          <p:cNvSpPr/>
          <p:nvPr/>
        </p:nvSpPr>
        <p:spPr>
          <a:xfrm>
            <a:off x="5159263" y="2581575"/>
            <a:ext cx="677100" cy="7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9" name="Google Shape;889;p44"/>
          <p:cNvCxnSpPr>
            <a:endCxn id="890" idx="1"/>
          </p:cNvCxnSpPr>
          <p:nvPr/>
        </p:nvCxnSpPr>
        <p:spPr>
          <a:xfrm rot="10800000" flipH="1">
            <a:off x="2889475" y="3415575"/>
            <a:ext cx="644100" cy="20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44"/>
          <p:cNvCxnSpPr>
            <a:endCxn id="892" idx="1"/>
          </p:cNvCxnSpPr>
          <p:nvPr/>
        </p:nvCxnSpPr>
        <p:spPr>
          <a:xfrm>
            <a:off x="2889650" y="3617600"/>
            <a:ext cx="643800" cy="20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0" name="Google Shape;890;p44"/>
          <p:cNvSpPr txBox="1"/>
          <p:nvPr/>
        </p:nvSpPr>
        <p:spPr>
          <a:xfrm>
            <a:off x="3533575" y="3238575"/>
            <a:ext cx="534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sunshine_hours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min_air_temp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max_air_temp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mean_air_temp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sea_temp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2" name="Google Shape;892;p44"/>
          <p:cNvSpPr txBox="1"/>
          <p:nvPr/>
        </p:nvSpPr>
        <p:spPr>
          <a:xfrm>
            <a:off x="3533450" y="3646700"/>
            <a:ext cx="523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humidity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s" sz="1100" b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clouds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(teniendo en cuenta </a:t>
            </a:r>
            <a:r>
              <a:rPr lang="es" sz="1100" i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sunshine_hours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s" sz="1100" i="1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sea_temp</a:t>
            </a:r>
            <a:r>
              <a:rPr lang="es" sz="1100"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3" name="Google Shape;893;p44"/>
          <p:cNvSpPr txBox="1"/>
          <p:nvPr/>
        </p:nvSpPr>
        <p:spPr>
          <a:xfrm>
            <a:off x="1548325" y="4299450"/>
            <a:ext cx="6129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Nunito"/>
                <a:ea typeface="Nunito"/>
                <a:cs typeface="Nunito"/>
                <a:sym typeface="Nunito"/>
              </a:rPr>
              <a:t>Los valores ausentes de </a:t>
            </a:r>
            <a:r>
              <a:rPr lang="es" sz="1300" b="1">
                <a:latin typeface="Nunito"/>
                <a:ea typeface="Nunito"/>
                <a:cs typeface="Nunito"/>
                <a:sym typeface="Nunito"/>
              </a:rPr>
              <a:t>sunshine_hours </a:t>
            </a:r>
            <a:r>
              <a:rPr lang="es" sz="1300">
                <a:latin typeface="Nunito"/>
                <a:ea typeface="Nunito"/>
                <a:cs typeface="Nunito"/>
                <a:sym typeface="Nunito"/>
              </a:rPr>
              <a:t>son de 1972 a 2003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4" name="Google Shape;894;p44"/>
          <p:cNvSpPr txBox="1"/>
          <p:nvPr/>
        </p:nvSpPr>
        <p:spPr>
          <a:xfrm>
            <a:off x="1197075" y="4199400"/>
            <a:ext cx="51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!</a:t>
            </a:r>
            <a:endParaRPr sz="26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Preprocesamiento de datos</a:t>
            </a:r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body" idx="1"/>
          </p:nvPr>
        </p:nvSpPr>
        <p:spPr>
          <a:xfrm>
            <a:off x="726500" y="15235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endParaRPr sz="1110"/>
          </a:p>
          <a:p>
            <a:pPr marL="457200" lvl="0" indent="-3111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Selección y extracción de características</a:t>
            </a:r>
            <a:endParaRPr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Selección por valores ausentes</a:t>
            </a:r>
            <a:endParaRPr sz="1300"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Selección por varianza</a:t>
            </a:r>
            <a:endParaRPr sz="1300"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Selección por correlación</a:t>
            </a:r>
            <a:endParaRPr sz="1300"/>
          </a:p>
        </p:txBody>
      </p:sp>
      <p:pic>
        <p:nvPicPr>
          <p:cNvPr id="901" name="Google Shape;9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00" y="1403525"/>
            <a:ext cx="4231200" cy="35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45"/>
          <p:cNvSpPr/>
          <p:nvPr/>
        </p:nvSpPr>
        <p:spPr>
          <a:xfrm>
            <a:off x="4054150" y="2117400"/>
            <a:ext cx="198900" cy="224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Office PowerPoint</Application>
  <PresentationFormat>Presentación en pantalla (16:9)</PresentationFormat>
  <Paragraphs>136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Maven Pro</vt:lpstr>
      <vt:lpstr>Arial</vt:lpstr>
      <vt:lpstr>Calibri</vt:lpstr>
      <vt:lpstr>Nunito</vt:lpstr>
      <vt:lpstr>Momentum</vt:lpstr>
      <vt:lpstr>Momentum</vt:lpstr>
      <vt:lpstr>Momentum</vt:lpstr>
      <vt:lpstr>Caso de estudio: Pronóstico del fenómeno del Niño en Puerto Ayora, Galápagos  </vt:lpstr>
      <vt:lpstr>Índice:</vt:lpstr>
      <vt:lpstr>El Parque Natural de Las Islas Galápagos</vt:lpstr>
      <vt:lpstr>El fenómeno del Niño y La Niña</vt:lpstr>
      <vt:lpstr>El fenómeno del Niño y La Niña en la zona de las Islas Galápagos</vt:lpstr>
      <vt:lpstr>Introducción a los datos</vt:lpstr>
      <vt:lpstr>Preprocesamiento de datos</vt:lpstr>
      <vt:lpstr>Preprocesamiento de datos</vt:lpstr>
      <vt:lpstr>Preprocesamiento de datos</vt:lpstr>
      <vt:lpstr>Visualización Temperatura Ambiente</vt:lpstr>
      <vt:lpstr>Visualización Temperatura Agua y Precipitaciones</vt:lpstr>
      <vt:lpstr>Visualización Humedad, Horas de sol y Nubes</vt:lpstr>
      <vt:lpstr>Análisis de Varianza (ANOVA)</vt:lpstr>
      <vt:lpstr>Proceso de entrenamiento</vt:lpstr>
      <vt:lpstr>Resultados del entrenamiento</vt:lpstr>
      <vt:lpstr>Predicción de un rango temporal del fenómeno del Niño en el año 2023</vt:lpstr>
      <vt:lpstr>Conclusiones tras la clasificación</vt:lpstr>
      <vt:lpstr>Conclusiones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de estudio: Pronóstico del fenómeno del Niño en Puerto Ayora, Galápagos  </dc:title>
  <cp:lastModifiedBy>Francesc Bellido Delgado</cp:lastModifiedBy>
  <cp:revision>1</cp:revision>
  <dcterms:modified xsi:type="dcterms:W3CDTF">2023-06-05T19:06:54Z</dcterms:modified>
</cp:coreProperties>
</file>